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8" r:id="rId3"/>
    <p:sldId id="281" r:id="rId4"/>
    <p:sldId id="280" r:id="rId5"/>
    <p:sldId id="279" r:id="rId6"/>
    <p:sldId id="282" r:id="rId7"/>
    <p:sldId id="257" r:id="rId8"/>
    <p:sldId id="258" r:id="rId9"/>
    <p:sldId id="259" r:id="rId10"/>
    <p:sldId id="260" r:id="rId11"/>
    <p:sldId id="261" r:id="rId12"/>
    <p:sldId id="262" r:id="rId13"/>
    <p:sldId id="269" r:id="rId14"/>
    <p:sldId id="263" r:id="rId15"/>
    <p:sldId id="268" r:id="rId16"/>
    <p:sldId id="265" r:id="rId17"/>
    <p:sldId id="266" r:id="rId18"/>
    <p:sldId id="267" r:id="rId19"/>
    <p:sldId id="270" r:id="rId20"/>
    <p:sldId id="264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660"/>
  </p:normalViewPr>
  <p:slideViewPr>
    <p:cSldViewPr>
      <p:cViewPr varScale="1">
        <p:scale>
          <a:sx n="65" d="100"/>
          <a:sy n="65" d="100"/>
        </p:scale>
        <p:origin x="-16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8E7E-0089-422B-805C-26630222E33B}" type="datetimeFigureOut">
              <a:rPr lang="en-US" smtClean="0"/>
              <a:t>2015-04-19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9234020-CEAD-4B39-949E-7299700EA2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8E7E-0089-422B-805C-26630222E33B}" type="datetimeFigureOut">
              <a:rPr lang="en-US" smtClean="0"/>
              <a:t>2015-04-19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4020-CEAD-4B39-949E-7299700EA21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9234020-CEAD-4B39-949E-7299700EA21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8E7E-0089-422B-805C-26630222E33B}" type="datetimeFigureOut">
              <a:rPr lang="en-US" smtClean="0"/>
              <a:t>2015-04-19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8E7E-0089-422B-805C-26630222E33B}" type="datetimeFigureOut">
              <a:rPr lang="en-US" smtClean="0"/>
              <a:t>2015-04-19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9234020-CEAD-4B39-949E-7299700EA2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8E7E-0089-422B-805C-26630222E33B}" type="datetimeFigureOut">
              <a:rPr lang="en-US" smtClean="0"/>
              <a:t>2015-04-19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9234020-CEAD-4B39-949E-7299700EA21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F808E7E-0089-422B-805C-26630222E33B}" type="datetimeFigureOut">
              <a:rPr lang="en-US" smtClean="0"/>
              <a:t>2015-04-19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4020-CEAD-4B39-949E-7299700EA2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8E7E-0089-422B-805C-26630222E33B}" type="datetimeFigureOut">
              <a:rPr lang="en-US" smtClean="0"/>
              <a:t>2015-04-19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9234020-CEAD-4B39-949E-7299700EA21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8E7E-0089-422B-805C-26630222E33B}" type="datetimeFigureOut">
              <a:rPr lang="en-US" smtClean="0"/>
              <a:t>2015-04-19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9234020-CEAD-4B39-949E-7299700EA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8E7E-0089-422B-805C-26630222E33B}" type="datetimeFigureOut">
              <a:rPr lang="en-US" smtClean="0"/>
              <a:t>2015-04-19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234020-CEAD-4B39-949E-7299700EA2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9234020-CEAD-4B39-949E-7299700EA21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8E7E-0089-422B-805C-26630222E33B}" type="datetimeFigureOut">
              <a:rPr lang="en-US" smtClean="0"/>
              <a:t>2015-04-19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9234020-CEAD-4B39-949E-7299700EA21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F808E7E-0089-422B-805C-26630222E33B}" type="datetimeFigureOut">
              <a:rPr lang="en-US" smtClean="0"/>
              <a:t>2015-04-19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F808E7E-0089-422B-805C-26630222E33B}" type="datetimeFigureOut">
              <a:rPr lang="en-US" smtClean="0"/>
              <a:t>2015-04-19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9234020-CEAD-4B39-949E-7299700EA21A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nfo.dcsr.ru/nsu/fltk/" TargetMode="External"/><Relationship Id="rId2" Type="http://schemas.openxmlformats.org/officeDocument/2006/relationships/hyperlink" Target="http://www.fltk.org/doc-1.3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http://www.fltk.org/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FLTK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61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539847"/>
            <a:ext cx="8504238" cy="4546656"/>
          </a:xfrm>
        </p:spPr>
      </p:pic>
    </p:spTree>
    <p:extLst>
      <p:ext uri="{BB962C8B-B14F-4D97-AF65-F5344CB8AC3E}">
        <p14:creationId xmlns:p14="http://schemas.microsoft.com/office/powerpoint/2010/main" val="304755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" y="1628800"/>
            <a:ext cx="9144000" cy="4879923"/>
          </a:xfrm>
        </p:spPr>
      </p:pic>
    </p:spTree>
    <p:extLst>
      <p:ext uri="{BB962C8B-B14F-4D97-AF65-F5344CB8AC3E}">
        <p14:creationId xmlns:p14="http://schemas.microsoft.com/office/powerpoint/2010/main" val="242942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Кнопки (</a:t>
            </a:r>
            <a:r>
              <a:rPr lang="en-US" dirty="0" smtClean="0"/>
              <a:t>Buttons)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Fl_Button</a:t>
            </a:r>
            <a:r>
              <a:rPr lang="en-US" dirty="0"/>
              <a:t> - A standard push button.</a:t>
            </a:r>
          </a:p>
          <a:p>
            <a:r>
              <a:rPr lang="en-US" dirty="0" err="1"/>
              <a:t>Fl_Check_Button</a:t>
            </a:r>
            <a:r>
              <a:rPr lang="en-US" dirty="0"/>
              <a:t> - A button with a check box.</a:t>
            </a:r>
          </a:p>
          <a:p>
            <a:r>
              <a:rPr lang="en-US" dirty="0" err="1"/>
              <a:t>Fl_Light_Button</a:t>
            </a:r>
            <a:r>
              <a:rPr lang="en-US" dirty="0"/>
              <a:t> - A push button with a light.</a:t>
            </a:r>
          </a:p>
          <a:p>
            <a:r>
              <a:rPr lang="en-US" dirty="0" err="1"/>
              <a:t>Fl_Repeat_Button</a:t>
            </a:r>
            <a:r>
              <a:rPr lang="en-US" dirty="0"/>
              <a:t> - A push button that repeats when held.</a:t>
            </a:r>
          </a:p>
          <a:p>
            <a:r>
              <a:rPr lang="en-US" dirty="0" err="1"/>
              <a:t>Fl_Return_Button</a:t>
            </a:r>
            <a:r>
              <a:rPr lang="en-US" dirty="0"/>
              <a:t> - A push button that is activated by the Enter key.</a:t>
            </a:r>
          </a:p>
          <a:p>
            <a:r>
              <a:rPr lang="en-US" dirty="0" err="1"/>
              <a:t>Fl_Round_Button</a:t>
            </a:r>
            <a:r>
              <a:rPr lang="en-US" dirty="0"/>
              <a:t> - A button with a radio circle.</a:t>
            </a:r>
          </a:p>
        </p:txBody>
      </p:sp>
    </p:spTree>
    <p:extLst>
      <p:ext uri="{BB962C8B-B14F-4D97-AF65-F5344CB8AC3E}">
        <p14:creationId xmlns:p14="http://schemas.microsoft.com/office/powerpoint/2010/main" val="25508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fltk.org/doc-1.3/classFl__Butt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811832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11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33459"/>
            <a:ext cx="2805472" cy="260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butt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08920"/>
            <a:ext cx="407676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Callback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2060848"/>
            <a:ext cx="7097713" cy="340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63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Текстовые поля (</a:t>
            </a:r>
            <a:r>
              <a:rPr lang="en-US" dirty="0" smtClean="0"/>
              <a:t>Text)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Fl_Input</a:t>
            </a:r>
            <a:r>
              <a:rPr lang="en-US" dirty="0"/>
              <a:t> - A one-line text input field.</a:t>
            </a:r>
          </a:p>
          <a:p>
            <a:r>
              <a:rPr lang="en-US" dirty="0" err="1"/>
              <a:t>Fl_Output</a:t>
            </a:r>
            <a:r>
              <a:rPr lang="en-US" dirty="0"/>
              <a:t> - A one-line text output field.</a:t>
            </a:r>
          </a:p>
          <a:p>
            <a:r>
              <a:rPr lang="en-US" dirty="0" err="1"/>
              <a:t>Fl_Multiline_Input</a:t>
            </a:r>
            <a:r>
              <a:rPr lang="en-US" dirty="0"/>
              <a:t> - A multi-line text input field.</a:t>
            </a:r>
          </a:p>
          <a:p>
            <a:r>
              <a:rPr lang="en-US" dirty="0" err="1"/>
              <a:t>Fl_Multiline_Output</a:t>
            </a:r>
            <a:r>
              <a:rPr lang="en-US" dirty="0"/>
              <a:t> - A multi-line text output field.</a:t>
            </a:r>
          </a:p>
          <a:p>
            <a:r>
              <a:rPr lang="en-US" dirty="0" err="1"/>
              <a:t>Fl_Text_Display</a:t>
            </a:r>
            <a:r>
              <a:rPr lang="en-US" dirty="0"/>
              <a:t> - A multi-line text display widget.</a:t>
            </a:r>
          </a:p>
          <a:p>
            <a:r>
              <a:rPr lang="en-US" dirty="0" err="1"/>
              <a:t>Fl_Text_Editor</a:t>
            </a:r>
            <a:r>
              <a:rPr lang="en-US" dirty="0"/>
              <a:t> - A multi-line text editing widget.</a:t>
            </a:r>
          </a:p>
          <a:p>
            <a:r>
              <a:rPr lang="en-US" dirty="0" err="1"/>
              <a:t>Fl_Help_View</a:t>
            </a:r>
            <a:r>
              <a:rPr lang="en-US" dirty="0"/>
              <a:t> - A HTML text display widget.</a:t>
            </a:r>
          </a:p>
        </p:txBody>
      </p:sp>
    </p:spTree>
    <p:extLst>
      <p:ext uri="{BB962C8B-B14F-4D97-AF65-F5344CB8AC3E}">
        <p14:creationId xmlns:p14="http://schemas.microsoft.com/office/powerpoint/2010/main" val="321971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Valuators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Fl_Counter</a:t>
            </a:r>
            <a:r>
              <a:rPr lang="en-US" dirty="0"/>
              <a:t> - A widget with arrow buttons that shows the current value.</a:t>
            </a:r>
          </a:p>
          <a:p>
            <a:r>
              <a:rPr lang="en-US" dirty="0" err="1"/>
              <a:t>Fl_Dial</a:t>
            </a:r>
            <a:r>
              <a:rPr lang="en-US" dirty="0"/>
              <a:t> - A round knob.</a:t>
            </a:r>
          </a:p>
          <a:p>
            <a:r>
              <a:rPr lang="en-US" dirty="0" err="1"/>
              <a:t>Fl_Roller</a:t>
            </a:r>
            <a:r>
              <a:rPr lang="en-US" dirty="0"/>
              <a:t> - An SGI-like dolly widget.</a:t>
            </a:r>
          </a:p>
          <a:p>
            <a:r>
              <a:rPr lang="en-US" dirty="0" err="1"/>
              <a:t>Fl_Scrollbar</a:t>
            </a:r>
            <a:r>
              <a:rPr lang="en-US" dirty="0"/>
              <a:t> - A standard scrollbar widget.</a:t>
            </a:r>
          </a:p>
          <a:p>
            <a:r>
              <a:rPr lang="en-US" dirty="0" err="1"/>
              <a:t>Fl_Slider</a:t>
            </a:r>
            <a:r>
              <a:rPr lang="en-US" dirty="0"/>
              <a:t> - A scrollbar with a knob.</a:t>
            </a:r>
          </a:p>
          <a:p>
            <a:r>
              <a:rPr lang="en-US" dirty="0" err="1"/>
              <a:t>Fl_Value_Slider</a:t>
            </a:r>
            <a:r>
              <a:rPr lang="en-US" dirty="0"/>
              <a:t> - A slider that shows the current value.</a:t>
            </a:r>
          </a:p>
        </p:txBody>
      </p:sp>
    </p:spTree>
    <p:extLst>
      <p:ext uri="{BB962C8B-B14F-4D97-AF65-F5344CB8AC3E}">
        <p14:creationId xmlns:p14="http://schemas.microsoft.com/office/powerpoint/2010/main" val="192362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valuato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569381"/>
            <a:ext cx="6408712" cy="571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49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39"/>
            <a:ext cx="7632848" cy="297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8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Оконная система, </a:t>
            </a:r>
            <a:r>
              <a:rPr lang="en-US" dirty="0" smtClean="0"/>
              <a:t>DWM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XWindows</a:t>
            </a:r>
            <a:r>
              <a:rPr lang="en-US" dirty="0" smtClean="0"/>
              <a:t> (Linux/UNIX)</a:t>
            </a:r>
          </a:p>
          <a:p>
            <a:r>
              <a:rPr lang="en-US" dirty="0" smtClean="0"/>
              <a:t>Windows DWM (Win Vista, 7, 8)</a:t>
            </a:r>
            <a:endParaRPr lang="en-US" dirty="0"/>
          </a:p>
        </p:txBody>
      </p:sp>
      <p:pic>
        <p:nvPicPr>
          <p:cNvPr id="6146" name="Picture 2" descr="http://winsupersite.com/site-files/winsupersite.com/files/archive/winsupersite.com/content/content/128001/showcase/xp_n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5400600" cy="40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68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</a:t>
            </a:r>
            <a:r>
              <a:rPr lang="ru-RU" dirty="0" smtClean="0"/>
              <a:t>стили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boxtyp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13" y="1556792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Таймер </a:t>
            </a:r>
            <a:r>
              <a:rPr lang="en-US" dirty="0" smtClean="0"/>
              <a:t>(Timer)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20232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8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Добавьте в класс </a:t>
            </a:r>
            <a:r>
              <a:rPr lang="en-US" dirty="0" err="1" smtClean="0"/>
              <a:t>MainWindow</a:t>
            </a:r>
            <a:r>
              <a:rPr lang="en-US" dirty="0" smtClean="0"/>
              <a:t> </a:t>
            </a:r>
            <a:r>
              <a:rPr lang="ru-RU" dirty="0" smtClean="0"/>
              <a:t>метод </a:t>
            </a:r>
            <a:r>
              <a:rPr lang="en-US" dirty="0" smtClean="0"/>
              <a:t>draw.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54" y="2564904"/>
            <a:ext cx="33401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9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Графические примитивы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>
                <a:latin typeface="Lucida Console" pitchFamily="49" charset="0"/>
              </a:rPr>
              <a:t>void </a:t>
            </a:r>
            <a:r>
              <a:rPr lang="en-US" sz="2400" dirty="0" err="1">
                <a:latin typeface="Lucida Console" pitchFamily="49" charset="0"/>
              </a:rPr>
              <a:t>fl_point</a:t>
            </a:r>
            <a:r>
              <a:rPr lang="en-US" sz="2400" dirty="0">
                <a:latin typeface="Lucida Console" pitchFamily="49" charset="0"/>
              </a:rPr>
              <a:t>(</a:t>
            </a:r>
            <a:r>
              <a:rPr lang="en-US" sz="2400" dirty="0" err="1">
                <a:latin typeface="Lucida Console" pitchFamily="49" charset="0"/>
              </a:rPr>
              <a:t>int</a:t>
            </a:r>
            <a:r>
              <a:rPr lang="en-US" sz="2400" dirty="0">
                <a:latin typeface="Lucida Console" pitchFamily="49" charset="0"/>
              </a:rPr>
              <a:t> x, </a:t>
            </a:r>
            <a:r>
              <a:rPr lang="en-US" sz="2400" dirty="0" err="1">
                <a:latin typeface="Lucida Console" pitchFamily="49" charset="0"/>
              </a:rPr>
              <a:t>int</a:t>
            </a:r>
            <a:r>
              <a:rPr lang="en-US" sz="2400" dirty="0">
                <a:latin typeface="Lucida Console" pitchFamily="49" charset="0"/>
              </a:rPr>
              <a:t> y</a:t>
            </a:r>
            <a:r>
              <a:rPr lang="en-US" sz="2400" dirty="0" smtClean="0">
                <a:latin typeface="Lucida Console" pitchFamily="49" charset="0"/>
              </a:rPr>
              <a:t>)</a:t>
            </a:r>
            <a:endParaRPr lang="en-US" sz="24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dirty="0" smtClean="0"/>
              <a:t>Draw </a:t>
            </a:r>
            <a:r>
              <a:rPr lang="en-US" dirty="0"/>
              <a:t>a single pixel at the given coordinates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sz="2400" dirty="0">
                <a:latin typeface="Lucida Console" pitchFamily="49" charset="0"/>
              </a:rPr>
              <a:t>void </a:t>
            </a:r>
            <a:r>
              <a:rPr lang="en-US" sz="2400" dirty="0" err="1">
                <a:latin typeface="Lucida Console" pitchFamily="49" charset="0"/>
              </a:rPr>
              <a:t>fl_rectf</a:t>
            </a:r>
            <a:r>
              <a:rPr lang="en-US" sz="2400" dirty="0">
                <a:latin typeface="Lucida Console" pitchFamily="49" charset="0"/>
              </a:rPr>
              <a:t>(</a:t>
            </a:r>
            <a:r>
              <a:rPr lang="en-US" sz="2400" dirty="0" err="1">
                <a:latin typeface="Lucida Console" pitchFamily="49" charset="0"/>
              </a:rPr>
              <a:t>int</a:t>
            </a:r>
            <a:r>
              <a:rPr lang="en-US" sz="2400" dirty="0">
                <a:latin typeface="Lucida Console" pitchFamily="49" charset="0"/>
              </a:rPr>
              <a:t> x, </a:t>
            </a:r>
            <a:r>
              <a:rPr lang="en-US" sz="2400" dirty="0" err="1">
                <a:latin typeface="Lucida Console" pitchFamily="49" charset="0"/>
              </a:rPr>
              <a:t>int</a:t>
            </a:r>
            <a:r>
              <a:rPr lang="en-US" sz="2400" dirty="0">
                <a:latin typeface="Lucida Console" pitchFamily="49" charset="0"/>
              </a:rPr>
              <a:t> y, </a:t>
            </a:r>
            <a:r>
              <a:rPr lang="en-US" sz="2400" dirty="0" err="1">
                <a:latin typeface="Lucida Console" pitchFamily="49" charset="0"/>
              </a:rPr>
              <a:t>int</a:t>
            </a:r>
            <a:r>
              <a:rPr lang="en-US" sz="2400" dirty="0">
                <a:latin typeface="Lucida Console" pitchFamily="49" charset="0"/>
              </a:rPr>
              <a:t> w, </a:t>
            </a:r>
            <a:r>
              <a:rPr lang="en-US" sz="2400" dirty="0" err="1">
                <a:latin typeface="Lucida Console" pitchFamily="49" charset="0"/>
              </a:rPr>
              <a:t>int</a:t>
            </a:r>
            <a:r>
              <a:rPr lang="en-US" sz="2400" dirty="0">
                <a:latin typeface="Lucida Console" pitchFamily="49" charset="0"/>
              </a:rPr>
              <a:t> h) </a:t>
            </a:r>
            <a:endParaRPr lang="ru-RU" sz="2400" dirty="0" smtClean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dirty="0" smtClean="0"/>
              <a:t>Color </a:t>
            </a:r>
            <a:r>
              <a:rPr lang="en-US" dirty="0"/>
              <a:t>a rectangle that exactly fills the given bounding box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sz="2400" dirty="0">
                <a:latin typeface="Lucida Console" pitchFamily="49" charset="0"/>
              </a:rPr>
              <a:t>void </a:t>
            </a:r>
            <a:r>
              <a:rPr lang="en-US" sz="2400" dirty="0" err="1">
                <a:latin typeface="Lucida Console" pitchFamily="49" charset="0"/>
              </a:rPr>
              <a:t>fl_rect</a:t>
            </a:r>
            <a:r>
              <a:rPr lang="en-US" sz="2400" dirty="0">
                <a:latin typeface="Lucida Console" pitchFamily="49" charset="0"/>
              </a:rPr>
              <a:t>(</a:t>
            </a:r>
            <a:r>
              <a:rPr lang="en-US" sz="2400" dirty="0" err="1">
                <a:latin typeface="Lucida Console" pitchFamily="49" charset="0"/>
              </a:rPr>
              <a:t>int</a:t>
            </a:r>
            <a:r>
              <a:rPr lang="en-US" sz="2400" dirty="0">
                <a:latin typeface="Lucida Console" pitchFamily="49" charset="0"/>
              </a:rPr>
              <a:t> x, </a:t>
            </a:r>
            <a:r>
              <a:rPr lang="en-US" sz="2400" dirty="0" err="1">
                <a:latin typeface="Lucida Console" pitchFamily="49" charset="0"/>
              </a:rPr>
              <a:t>int</a:t>
            </a:r>
            <a:r>
              <a:rPr lang="en-US" sz="2400" dirty="0">
                <a:latin typeface="Lucida Console" pitchFamily="49" charset="0"/>
              </a:rPr>
              <a:t> y, </a:t>
            </a:r>
            <a:r>
              <a:rPr lang="en-US" sz="2400" dirty="0" err="1">
                <a:latin typeface="Lucida Console" pitchFamily="49" charset="0"/>
              </a:rPr>
              <a:t>int</a:t>
            </a:r>
            <a:r>
              <a:rPr lang="en-US" sz="2400" dirty="0">
                <a:latin typeface="Lucida Console" pitchFamily="49" charset="0"/>
              </a:rPr>
              <a:t> w, </a:t>
            </a:r>
            <a:r>
              <a:rPr lang="en-US" sz="2400" dirty="0" err="1">
                <a:latin typeface="Lucida Console" pitchFamily="49" charset="0"/>
              </a:rPr>
              <a:t>int</a:t>
            </a:r>
            <a:r>
              <a:rPr lang="en-US" sz="2400" dirty="0">
                <a:latin typeface="Lucida Console" pitchFamily="49" charset="0"/>
              </a:rPr>
              <a:t> h</a:t>
            </a:r>
            <a:r>
              <a:rPr lang="en-US" sz="2400" dirty="0" smtClean="0">
                <a:latin typeface="Lucida Console" pitchFamily="49" charset="0"/>
              </a:rPr>
              <a:t>)</a:t>
            </a:r>
            <a:endParaRPr lang="en-US" sz="24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dirty="0"/>
              <a:t>Draw a 1-pixel border inside this bounding box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sz="2400" dirty="0">
                <a:latin typeface="Lucida Console" pitchFamily="49" charset="0"/>
              </a:rPr>
              <a:t>void </a:t>
            </a:r>
            <a:r>
              <a:rPr lang="en-US" sz="2400" dirty="0" err="1">
                <a:latin typeface="Lucida Console" pitchFamily="49" charset="0"/>
              </a:rPr>
              <a:t>fl_line</a:t>
            </a:r>
            <a:r>
              <a:rPr lang="en-US" sz="2400" dirty="0">
                <a:latin typeface="Lucida Console" pitchFamily="49" charset="0"/>
              </a:rPr>
              <a:t>(</a:t>
            </a:r>
            <a:r>
              <a:rPr lang="en-US" sz="2400" dirty="0" err="1">
                <a:latin typeface="Lucida Console" pitchFamily="49" charset="0"/>
              </a:rPr>
              <a:t>int</a:t>
            </a:r>
            <a:r>
              <a:rPr lang="en-US" sz="2400" dirty="0">
                <a:latin typeface="Lucida Console" pitchFamily="49" charset="0"/>
              </a:rPr>
              <a:t> x, </a:t>
            </a:r>
            <a:r>
              <a:rPr lang="en-US" sz="2400" dirty="0" err="1">
                <a:latin typeface="Lucida Console" pitchFamily="49" charset="0"/>
              </a:rPr>
              <a:t>int</a:t>
            </a:r>
            <a:r>
              <a:rPr lang="en-US" sz="2400" dirty="0">
                <a:latin typeface="Lucida Console" pitchFamily="49" charset="0"/>
              </a:rPr>
              <a:t> y, </a:t>
            </a:r>
            <a:r>
              <a:rPr lang="en-US" sz="2400" dirty="0" err="1">
                <a:latin typeface="Lucida Console" pitchFamily="49" charset="0"/>
              </a:rPr>
              <a:t>int</a:t>
            </a:r>
            <a:r>
              <a:rPr lang="en-US" sz="2400" dirty="0">
                <a:latin typeface="Lucida Console" pitchFamily="49" charset="0"/>
              </a:rPr>
              <a:t> x1, </a:t>
            </a:r>
            <a:r>
              <a:rPr lang="en-US" sz="2400" dirty="0" err="1">
                <a:latin typeface="Lucida Console" pitchFamily="49" charset="0"/>
              </a:rPr>
              <a:t>int</a:t>
            </a:r>
            <a:r>
              <a:rPr lang="en-US" sz="2400" dirty="0">
                <a:latin typeface="Lucida Console" pitchFamily="49" charset="0"/>
              </a:rPr>
              <a:t> y1</a:t>
            </a:r>
            <a:r>
              <a:rPr lang="en-US" sz="2400" dirty="0" smtClean="0">
                <a:latin typeface="Lucida Console" pitchFamily="49" charset="0"/>
              </a:rPr>
              <a:t>)</a:t>
            </a:r>
            <a:endParaRPr lang="en-US" sz="24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dirty="0"/>
              <a:t>Draw one or two lines between the given points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fr-FR" sz="2400" dirty="0">
                <a:latin typeface="Lucida Console" pitchFamily="49" charset="0"/>
              </a:rPr>
              <a:t>void fl_circle(double x, double y, double r</a:t>
            </a:r>
            <a:r>
              <a:rPr lang="fr-FR" sz="2400" dirty="0" smtClean="0">
                <a:latin typeface="Lucida Console" pitchFamily="49" charset="0"/>
              </a:rPr>
              <a:t>)</a:t>
            </a:r>
            <a:endParaRPr lang="ru-RU" sz="2400" dirty="0" smtClean="0">
              <a:latin typeface="Lucida Console" pitchFamily="49" charset="0"/>
            </a:endParaRPr>
          </a:p>
          <a:p>
            <a:r>
              <a:rPr lang="en-US" sz="2400" dirty="0">
                <a:latin typeface="Lucida Console" pitchFamily="49" charset="0"/>
              </a:rPr>
              <a:t>void </a:t>
            </a:r>
            <a:r>
              <a:rPr lang="en-US" sz="2400" dirty="0" err="1">
                <a:latin typeface="Lucida Console" pitchFamily="49" charset="0"/>
              </a:rPr>
              <a:t>fl_draw</a:t>
            </a:r>
            <a:r>
              <a:rPr lang="en-US" sz="2400" dirty="0">
                <a:latin typeface="Lucida Console" pitchFamily="49" charset="0"/>
              </a:rPr>
              <a:t>(</a:t>
            </a:r>
            <a:r>
              <a:rPr lang="en-US" sz="2400" dirty="0" err="1">
                <a:latin typeface="Lucida Console" pitchFamily="49" charset="0"/>
              </a:rPr>
              <a:t>const</a:t>
            </a:r>
            <a:r>
              <a:rPr lang="en-US" sz="2400" dirty="0">
                <a:latin typeface="Lucida Console" pitchFamily="49" charset="0"/>
              </a:rPr>
              <a:t> char *, </a:t>
            </a:r>
            <a:r>
              <a:rPr lang="en-US" sz="2400" dirty="0" err="1">
                <a:latin typeface="Lucida Console" pitchFamily="49" charset="0"/>
              </a:rPr>
              <a:t>int</a:t>
            </a:r>
            <a:r>
              <a:rPr lang="en-US" sz="2400" dirty="0">
                <a:latin typeface="Lucida Console" pitchFamily="49" charset="0"/>
              </a:rPr>
              <a:t> x, </a:t>
            </a:r>
            <a:r>
              <a:rPr lang="en-US" sz="2400" dirty="0" err="1">
                <a:latin typeface="Lucida Console" pitchFamily="49" charset="0"/>
              </a:rPr>
              <a:t>int</a:t>
            </a:r>
            <a:r>
              <a:rPr lang="en-US" sz="2400" dirty="0">
                <a:latin typeface="Lucida Console" pitchFamily="49" charset="0"/>
              </a:rPr>
              <a:t> y) </a:t>
            </a:r>
          </a:p>
        </p:txBody>
      </p:sp>
    </p:spTree>
    <p:extLst>
      <p:ext uri="{BB962C8B-B14F-4D97-AF65-F5344CB8AC3E}">
        <p14:creationId xmlns:p14="http://schemas.microsoft.com/office/powerpoint/2010/main" val="261212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5530" y="2780928"/>
            <a:ext cx="5350646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Обработка сообщений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(Event handlers)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Добавьте в класс </a:t>
            </a:r>
            <a:r>
              <a:rPr lang="en-US" dirty="0" err="1"/>
              <a:t>MainWindow</a:t>
            </a:r>
            <a:r>
              <a:rPr lang="en-US" dirty="0"/>
              <a:t> </a:t>
            </a:r>
            <a:r>
              <a:rPr lang="ru-RU" dirty="0"/>
              <a:t>метод </a:t>
            </a:r>
            <a:r>
              <a:rPr lang="en-US" dirty="0" smtClean="0"/>
              <a:t>handle.</a:t>
            </a:r>
          </a:p>
          <a:p>
            <a:pPr marL="0" indent="0">
              <a:buNone/>
            </a:pPr>
            <a:r>
              <a:rPr lang="en-US" sz="2200" dirty="0" err="1" smtClean="0">
                <a:latin typeface="Lucida Console" pitchFamily="49" charset="0"/>
              </a:rPr>
              <a:t>ev</a:t>
            </a:r>
            <a:r>
              <a:rPr lang="en-US" dirty="0" smtClean="0"/>
              <a:t> – </a:t>
            </a:r>
            <a:r>
              <a:rPr lang="ru-RU" dirty="0" smtClean="0"/>
              <a:t>код события </a:t>
            </a:r>
            <a:r>
              <a:rPr lang="en-US" dirty="0" smtClean="0"/>
              <a:t>(FL_PUSH, etc.)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30" y="2780928"/>
            <a:ext cx="37465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65151"/>
            <a:ext cx="47498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52771"/>
            <a:ext cx="13208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99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Сообщения мыши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FL_PUSH</a:t>
            </a:r>
          </a:p>
          <a:p>
            <a:r>
              <a:rPr lang="en-US" dirty="0"/>
              <a:t>FL_RELEASE</a:t>
            </a:r>
          </a:p>
          <a:p>
            <a:r>
              <a:rPr lang="en-US" dirty="0"/>
              <a:t>FL_DRAG</a:t>
            </a:r>
          </a:p>
          <a:p>
            <a:r>
              <a:rPr lang="en-US" dirty="0"/>
              <a:t>FL_MOVE</a:t>
            </a:r>
          </a:p>
          <a:p>
            <a:r>
              <a:rPr lang="en-US" dirty="0" smtClean="0"/>
              <a:t>FL_MOUSEWHEEL</a:t>
            </a:r>
            <a:endParaRPr lang="ru-RU" dirty="0" smtClean="0"/>
          </a:p>
          <a:p>
            <a:endParaRPr lang="ru-RU" dirty="0"/>
          </a:p>
          <a:p>
            <a:r>
              <a:rPr lang="en-US" dirty="0" err="1" smtClean="0"/>
              <a:t>Fl</a:t>
            </a:r>
            <a:r>
              <a:rPr lang="en-US" dirty="0"/>
              <a:t>::</a:t>
            </a:r>
            <a:r>
              <a:rPr lang="en-US" dirty="0" err="1"/>
              <a:t>event_x</a:t>
            </a:r>
            <a:r>
              <a:rPr lang="en-US" dirty="0" smtClean="0"/>
              <a:t>()</a:t>
            </a:r>
            <a:endParaRPr lang="ru-RU" dirty="0" smtClean="0"/>
          </a:p>
          <a:p>
            <a:r>
              <a:rPr lang="en-US" dirty="0" err="1" smtClean="0"/>
              <a:t>Fl</a:t>
            </a:r>
            <a:r>
              <a:rPr lang="en-US" dirty="0"/>
              <a:t>::</a:t>
            </a:r>
            <a:r>
              <a:rPr lang="en-US" dirty="0" err="1"/>
              <a:t>event_y</a:t>
            </a:r>
            <a:r>
              <a:rPr lang="en-US" dirty="0"/>
              <a:t>().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84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События клавиатуры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FL_KEYBOARD</a:t>
            </a:r>
            <a:endParaRPr lang="ru-RU" dirty="0" smtClean="0"/>
          </a:p>
          <a:p>
            <a:r>
              <a:rPr lang="en-US" dirty="0" smtClean="0"/>
              <a:t>FL_KEYDOWN</a:t>
            </a:r>
            <a:endParaRPr lang="ru-RU" dirty="0" smtClean="0"/>
          </a:p>
          <a:p>
            <a:r>
              <a:rPr lang="en-US" dirty="0" smtClean="0"/>
              <a:t>FL_KEYUP</a:t>
            </a:r>
            <a:endParaRPr lang="ru-RU" dirty="0" smtClean="0"/>
          </a:p>
          <a:p>
            <a:r>
              <a:rPr lang="en-US" dirty="0" smtClean="0"/>
              <a:t>FL_SHORTCUT</a:t>
            </a:r>
            <a:endParaRPr lang="ru-RU" dirty="0" smtClean="0"/>
          </a:p>
          <a:p>
            <a:endParaRPr lang="ru-RU" dirty="0"/>
          </a:p>
          <a:p>
            <a:r>
              <a:rPr lang="en-US" dirty="0" err="1" smtClean="0"/>
              <a:t>Fl</a:t>
            </a:r>
            <a:r>
              <a:rPr lang="en-US" dirty="0"/>
              <a:t>::</a:t>
            </a:r>
            <a:r>
              <a:rPr lang="en-US" dirty="0" err="1"/>
              <a:t>event_key</a:t>
            </a:r>
            <a:r>
              <a:rPr lang="en-US" dirty="0" smtClean="0"/>
              <a:t>()</a:t>
            </a:r>
            <a:endParaRPr lang="ru-RU" dirty="0" smtClean="0"/>
          </a:p>
          <a:p>
            <a:r>
              <a:rPr lang="en-US" dirty="0" err="1"/>
              <a:t>Fl</a:t>
            </a:r>
            <a:r>
              <a:rPr lang="en-US" dirty="0"/>
              <a:t>::</a:t>
            </a:r>
            <a:r>
              <a:rPr lang="en-US" dirty="0" err="1"/>
              <a:t>event_text</a:t>
            </a:r>
            <a:r>
              <a:rPr lang="en-US" dirty="0" smtClean="0"/>
              <a:t>()</a:t>
            </a:r>
            <a:endParaRPr lang="ru-RU" dirty="0" smtClean="0"/>
          </a:p>
          <a:p>
            <a:r>
              <a:rPr lang="en-US" dirty="0" err="1"/>
              <a:t>Fl</a:t>
            </a:r>
            <a:r>
              <a:rPr lang="en-US" dirty="0"/>
              <a:t>::</a:t>
            </a:r>
            <a:r>
              <a:rPr lang="en-US" dirty="0" err="1"/>
              <a:t>event_length</a:t>
            </a:r>
            <a:r>
              <a:rPr lang="en-US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847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http://www.fltk.org/doc-1.3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://info.dcsr.ru/nsu/fltk</a:t>
            </a:r>
            <a:r>
              <a:rPr lang="en-US" dirty="0">
                <a:hlinkClick r:id="rId3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Windows/DWM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58114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8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Xwindows</a:t>
            </a:r>
            <a:r>
              <a:rPr lang="en-US" dirty="0" smtClean="0"/>
              <a:t>/KDE</a:t>
            </a:r>
            <a:endParaRPr lang="en-US" dirty="0"/>
          </a:p>
        </p:txBody>
      </p:sp>
      <p:pic>
        <p:nvPicPr>
          <p:cNvPr id="4098" name="Picture 2" descr="File:GNOME She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67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API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Win32 API (Windows)</a:t>
            </a:r>
          </a:p>
          <a:p>
            <a:r>
              <a:rPr lang="en-US" dirty="0" smtClean="0"/>
              <a:t>MFC </a:t>
            </a:r>
            <a:r>
              <a:rPr lang="en-US" dirty="0"/>
              <a:t>(Windows)</a:t>
            </a:r>
          </a:p>
          <a:p>
            <a:r>
              <a:rPr lang="en-US" dirty="0" err="1" smtClean="0"/>
              <a:t>Qt</a:t>
            </a:r>
            <a:r>
              <a:rPr lang="en-US" dirty="0" smtClean="0"/>
              <a:t> (Linux, </a:t>
            </a:r>
            <a:r>
              <a:rPr lang="en-US" dirty="0"/>
              <a:t>Windows</a:t>
            </a:r>
            <a:r>
              <a:rPr lang="en-US" dirty="0" smtClean="0"/>
              <a:t>)</a:t>
            </a:r>
          </a:p>
          <a:p>
            <a:r>
              <a:rPr lang="en-US" dirty="0" smtClean="0"/>
              <a:t>KDE (Linux)</a:t>
            </a:r>
          </a:p>
          <a:p>
            <a:r>
              <a:rPr lang="en-US" dirty="0" smtClean="0"/>
              <a:t>FLTK </a:t>
            </a:r>
            <a:r>
              <a:rPr lang="en-US" dirty="0"/>
              <a:t>(Linux, Windows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smtClean="0"/>
              <a:t>OpenGL </a:t>
            </a:r>
            <a:r>
              <a:rPr lang="en-US" dirty="0"/>
              <a:t>(Linux, Windows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DirectX </a:t>
            </a:r>
            <a:r>
              <a:rPr lang="en-US" dirty="0"/>
              <a:t>(Windows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5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Работа с файловой системой</a:t>
            </a:r>
          </a:p>
          <a:p>
            <a:r>
              <a:rPr lang="ru-RU" dirty="0" smtClean="0"/>
              <a:t>Работа с виртуальной памятью</a:t>
            </a:r>
          </a:p>
          <a:p>
            <a:r>
              <a:rPr lang="ru-RU" dirty="0" smtClean="0"/>
              <a:t>Работа с сетью</a:t>
            </a:r>
          </a:p>
          <a:p>
            <a:r>
              <a:rPr lang="ru-RU" dirty="0" smtClean="0"/>
              <a:t>Графический вывод </a:t>
            </a:r>
            <a:r>
              <a:rPr lang="en-US" dirty="0" smtClean="0"/>
              <a:t>(GUI)</a:t>
            </a:r>
          </a:p>
          <a:p>
            <a:r>
              <a:rPr lang="ru-RU" dirty="0" smtClean="0"/>
              <a:t>Отслеживание действий пользователя</a:t>
            </a:r>
            <a:endParaRPr lang="en-US" dirty="0" smtClean="0"/>
          </a:p>
          <a:p>
            <a:r>
              <a:rPr lang="ru-RU" dirty="0" smtClean="0"/>
              <a:t>Управление системой</a:t>
            </a:r>
          </a:p>
          <a:p>
            <a:r>
              <a:rPr lang="ru-RU" dirty="0" smtClean="0"/>
              <a:t>Управление периферийными устройствами</a:t>
            </a:r>
          </a:p>
          <a:p>
            <a:r>
              <a:rPr lang="ru-RU" dirty="0" smtClean="0"/>
              <a:t>Управление выполнением программы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69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FLTK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0000" indent="0">
              <a:buNone/>
            </a:pPr>
            <a:r>
              <a:rPr lang="ru-RU" b="1" dirty="0" err="1" smtClean="0"/>
              <a:t>Fast</a:t>
            </a:r>
            <a:r>
              <a:rPr lang="ru-RU" b="1" dirty="0" smtClean="0"/>
              <a:t> </a:t>
            </a:r>
            <a:r>
              <a:rPr lang="ru-RU" b="1" dirty="0" err="1"/>
              <a:t>Light</a:t>
            </a:r>
            <a:r>
              <a:rPr lang="ru-RU" b="1" dirty="0"/>
              <a:t> </a:t>
            </a:r>
            <a:r>
              <a:rPr lang="ru-RU" b="1" dirty="0" err="1"/>
              <a:t>Toolkit</a:t>
            </a:r>
            <a:r>
              <a:rPr lang="ru-RU" b="1" dirty="0"/>
              <a:t> </a:t>
            </a:r>
            <a:r>
              <a:rPr lang="ru-RU" dirty="0"/>
              <a:t>— кросс-платформенная библиотека инструментов с открытым исходным кодом (лицензия LGPL) для построения графического интерфейса пользователя (GUI</a:t>
            </a:r>
            <a:r>
              <a:rPr lang="ru-RU" dirty="0" smtClean="0"/>
              <a:t>).</a:t>
            </a:r>
            <a:r>
              <a:rPr lang="en-US" dirty="0" smtClean="0"/>
              <a:t> </a:t>
            </a:r>
            <a:r>
              <a:rPr lang="ru-RU" dirty="0" smtClean="0"/>
              <a:t>Платформы:</a:t>
            </a:r>
          </a:p>
          <a:p>
            <a:r>
              <a:rPr lang="en-US" dirty="0"/>
              <a:t>UNIX/Linux </a:t>
            </a:r>
            <a:r>
              <a:rPr lang="en-US" dirty="0" smtClean="0"/>
              <a:t>X11</a:t>
            </a:r>
            <a:endParaRPr lang="ru-RU" dirty="0" smtClean="0"/>
          </a:p>
          <a:p>
            <a:r>
              <a:rPr lang="en-US" dirty="0" smtClean="0"/>
              <a:t>Microsoft Windows</a:t>
            </a:r>
            <a:endParaRPr lang="ru-RU" dirty="0" smtClean="0"/>
          </a:p>
          <a:p>
            <a:r>
              <a:rPr lang="en-US" dirty="0" err="1" smtClean="0"/>
              <a:t>MacOS</a:t>
            </a:r>
            <a:r>
              <a:rPr lang="en-US" dirty="0" smtClean="0"/>
              <a:t> </a:t>
            </a:r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0874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проекта в </a:t>
            </a:r>
            <a:r>
              <a:rPr lang="en-US" dirty="0" smtClean="0"/>
              <a:t>VS C++ 2013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62" y="1527175"/>
            <a:ext cx="7502164" cy="4572000"/>
          </a:xfrm>
        </p:spPr>
      </p:pic>
    </p:spTree>
    <p:extLst>
      <p:ext uri="{BB962C8B-B14F-4D97-AF65-F5344CB8AC3E}">
        <p14:creationId xmlns:p14="http://schemas.microsoft.com/office/powerpoint/2010/main" val="11191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Установка свойств проекта</a:t>
            </a:r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539847"/>
            <a:ext cx="8504238" cy="4546656"/>
          </a:xfrm>
        </p:spPr>
      </p:pic>
    </p:spTree>
    <p:extLst>
      <p:ext uri="{BB962C8B-B14F-4D97-AF65-F5344CB8AC3E}">
        <p14:creationId xmlns:p14="http://schemas.microsoft.com/office/powerpoint/2010/main" val="369147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156</TotalTime>
  <Words>487</Words>
  <Application>Microsoft Office PowerPoint</Application>
  <PresentationFormat>Экран (4:3)</PresentationFormat>
  <Paragraphs>92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Официальная</vt:lpstr>
      <vt:lpstr>FLTK</vt:lpstr>
      <vt:lpstr>Оконная система, DWM</vt:lpstr>
      <vt:lpstr>Windows/DWM</vt:lpstr>
      <vt:lpstr>Xwindows/KDE</vt:lpstr>
      <vt:lpstr>GUI API</vt:lpstr>
      <vt:lpstr>API</vt:lpstr>
      <vt:lpstr>FLTK</vt:lpstr>
      <vt:lpstr>Создание проекта в VS C++ 2013</vt:lpstr>
      <vt:lpstr>Установка свойств проекта</vt:lpstr>
      <vt:lpstr>Презентация PowerPoint</vt:lpstr>
      <vt:lpstr>Презентация PowerPoint</vt:lpstr>
      <vt:lpstr>Кнопки (Buttons)</vt:lpstr>
      <vt:lpstr>Презентация PowerPoint</vt:lpstr>
      <vt:lpstr>Презентация PowerPoint</vt:lpstr>
      <vt:lpstr>Callback</vt:lpstr>
      <vt:lpstr>Текстовые поля (Text)</vt:lpstr>
      <vt:lpstr>Valuators</vt:lpstr>
      <vt:lpstr>Презентация PowerPoint</vt:lpstr>
      <vt:lpstr>Презентация PowerPoint</vt:lpstr>
      <vt:lpstr>Box стили</vt:lpstr>
      <vt:lpstr>Таймер (Timer)</vt:lpstr>
      <vt:lpstr>Графика</vt:lpstr>
      <vt:lpstr>Графические примитивы</vt:lpstr>
      <vt:lpstr>Обработка сообщений (Event handlers)</vt:lpstr>
      <vt:lpstr>Сообщения мыши</vt:lpstr>
      <vt:lpstr>События клавиатуры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FLTK</dc:title>
  <dc:creator>Victor</dc:creator>
  <cp:lastModifiedBy>Victor</cp:lastModifiedBy>
  <cp:revision>15</cp:revision>
  <dcterms:created xsi:type="dcterms:W3CDTF">2015-04-19T11:09:02Z</dcterms:created>
  <dcterms:modified xsi:type="dcterms:W3CDTF">2015-04-19T17:10:58Z</dcterms:modified>
</cp:coreProperties>
</file>